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110" d="100"/>
          <a:sy n="110" d="100"/>
        </p:scale>
        <p:origin x="-19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1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BCD8-7A92-4168-9E63-29733EC46B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76C0-38AD-419B-BE63-E8580DBD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8047" y="868448"/>
            <a:ext cx="6066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PHÚ THỊ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1534" y="2632672"/>
            <a:ext cx="69392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</a:t>
            </a:r>
          </a:p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 XÃ HỘI TRƯỜNG HỌC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3933" y="5088523"/>
            <a:ext cx="6374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705"/>
            <a:ext cx="9144000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CMHS.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HS,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56598"/>
              </p:ext>
            </p:extLst>
          </p:nvPr>
        </p:nvGraphicFramePr>
        <p:xfrm>
          <a:off x="35495" y="1086454"/>
          <a:ext cx="9108505" cy="5926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920"/>
                <a:gridCol w="3312183"/>
                <a:gridCol w="3643402"/>
              </a:tblGrid>
              <a:tr h="29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CTXH TRƯỜNG HỌC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VẤN TRƯỜNG HỌC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CTXH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các cán bộ được đào tạo chuyên ngành tâm lý/ hoặc ngành gần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yếu hỗ trợ các vấn đề cảm xúc và hành vi, đặc biệt là các rối nhiễu tâm lý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2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tiêu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học sinh có được nhận thức, cảm xúc và hành vi đúng đắn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(test)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2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việc ở nhiều nơi khác nhau với nhiều bên khác nhau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PHÁT HIỆN SỚM NGUY CƠ HỌC SINH RƠI VÀO HOÀN CẢNH ĐẶC BIỆT VÀ CÁCH PHÒNG NGỪA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43354"/>
            <a:ext cx="9144000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2492"/>
            <a:ext cx="9144000" cy="565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705"/>
            <a:ext cx="9108504" cy="5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stress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game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9108504" cy="371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/>
              <a:t>II. Phòng ngừa 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0" y="629398"/>
            <a:ext cx="9108504" cy="471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: CLB,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cha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thươgn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SKSS,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game…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video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QUY TRÌNH CÔNG TÁC XÃ HỘI TRONG TRƯỜNG 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9108504" cy="584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VẤN ĐỀ  CỦA TRƯỜNG HỌC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XH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SS,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CTXHTH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ĐỐI TƯỢNG TRONG  TRƯỜNG 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68760"/>
            <a:ext cx="9108504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CTXHTH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ĐỐI TƯỢNG TRONG  TRƯỜNG 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3118"/>
            <a:ext cx="9108504" cy="622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CTXH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12249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NHỮNG VẤN ĐỀ CHUNG VỀ CÔNG TÁC XÃ HỘI TRƯỜNG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914400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KỸ NĂNG CƠ BẢN CỦA NHÂN VIÊN CÔNG TÁC XÃ HỘI TRƯỜNG 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086451"/>
            <a:ext cx="90010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06637"/>
            <a:ext cx="9036496" cy="43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962"/>
            <a:ext cx="9144000" cy="524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HS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ý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2493"/>
            <a:ext cx="9144000" cy="4002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Công thức chung của kỹ năng thấu cảm: Nhắc lại cảm xúc, suy nghĩ và nguyên nhân gây ra, đồng thời chỉ ra cho học sinh thấy giá trị của học sinh liên quan đến tình huống.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vi-VN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 Em cảm thấy lo lắng khi kì thi sắp đến mà em không sao nhớ được những phần đã họ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2492"/>
            <a:ext cx="9108504" cy="399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/>
              <a:t>2. Kỹ năng chuyên biệt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29503" y="980728"/>
            <a:ext cx="9217024" cy="564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GD,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01500"/>
              </p:ext>
            </p:extLst>
          </p:nvPr>
        </p:nvGraphicFramePr>
        <p:xfrm>
          <a:off x="0" y="0"/>
          <a:ext cx="9144000" cy="709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711"/>
                <a:gridCol w="3433736"/>
                <a:gridCol w="3075553"/>
              </a:tblGrid>
              <a:tr h="566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566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Cấm  cản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Hạn  chế  về thời gian, kinh phí tổ chức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551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Trách  nhiệm khi tư vấn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850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Hiểu về tâm lý  đặc biệt :  Trả tự kỉ, rối loạn hành vi,  rối loạn lo âu 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1133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Thiếu  kiến  thức, kĩ  năng sống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Giáo dục KNS có  mục tiêu nhất quán nhưng hệ thống tài liệu, phương tiện, chuyên gia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1133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Hiểu biết  mơ hồ  về sinh lý lứa  tuổi dậy thì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Né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566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Nguy cơ đến  từ mạng xã hội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kiểm soát được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566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Mối  quan hệ với cha  mẹ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Cách làm bạn cùng con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Tạo áp lực lớn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Cha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  <a:tr h="102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Mối  quan hệ với thầy cô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Chưa  có  sự đồng bộ  và phối  hợp hiệu quả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Kì vọng nhiều vào thầy cô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0" marR="537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1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/>
              <a:t>2. Công tác xã hội là gì?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0" y="764705"/>
            <a:ext cx="9108504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55786"/>
            <a:ext cx="9108504" cy="552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2004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32/2010/QĐ-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25/3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43/2015/TT-BYT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33/2018/TT-BGDĐT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6586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/>
              <a:t>3.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smtClean="0"/>
              <a:t>XH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6712"/>
            <a:ext cx="914400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ổ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chìa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/>
              <a:t>4. Khái niệm về Công tác xã hội trường học là gì?</a:t>
            </a:r>
            <a:endParaRPr lang="en-US" sz="320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512" y="674023"/>
            <a:ext cx="9145016" cy="61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5. </a:t>
            </a:r>
            <a:r>
              <a:rPr lang="en-US" sz="3200" b="1" dirty="0" err="1"/>
              <a:t>Mục</a:t>
            </a:r>
            <a:r>
              <a:rPr lang="en-US" sz="3200" b="1" dirty="0"/>
              <a:t> </a:t>
            </a:r>
            <a:r>
              <a:rPr lang="en-US" sz="3200" b="1" dirty="0" err="1"/>
              <a:t>đích</a:t>
            </a:r>
            <a:r>
              <a:rPr lang="en-US" sz="3200" b="1" dirty="0"/>
              <a:t> 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xã</a:t>
            </a:r>
            <a:r>
              <a:rPr lang="en-US" sz="3200" b="1" dirty="0"/>
              <a:t> </a:t>
            </a:r>
            <a:r>
              <a:rPr lang="en-US" sz="3200" b="1" dirty="0" err="1"/>
              <a:t>hội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 smtClean="0"/>
              <a:t>học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0850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085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/>
              <a:t>II. Nhân viên công tác xã hội trường học là ai?  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35496" y="980728"/>
            <a:ext cx="9108504" cy="4971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CTXH: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81&quot;&gt;&lt;object type=&quot;3&quot; unique_id=&quot;10082&quot;&gt;&lt;property id=&quot;20148&quot; value=&quot;5&quot;/&gt;&lt;property id=&quot;20300&quot; value=&quot;Slide 1&quot;/&gt;&lt;property id=&quot;20307&quot; value=&quot;257&quot;/&gt;&lt;/object&gt;&lt;object type=&quot;3&quot; unique_id=&quot;10098&quot;&gt;&lt;property id=&quot;20148&quot; value=&quot;5&quot;/&gt;&lt;property id=&quot;20300&quot; value=&quot;Slide 2&quot;/&gt;&lt;property id=&quot;20307&quot; value=&quot;258&quot;/&gt;&lt;/object&gt;&lt;object type=&quot;3&quot; unique_id=&quot;10099&quot;&gt;&lt;property id=&quot;20148&quot; value=&quot;5&quot;/&gt;&lt;property id=&quot;20300&quot; value=&quot;Slide 3&quot;/&gt;&lt;property id=&quot;20307&quot; value=&quot;259&quot;/&gt;&lt;/object&gt;&lt;object type=&quot;3&quot; unique_id=&quot;10100&quot;&gt;&lt;property id=&quot;20148&quot; value=&quot;5&quot;/&gt;&lt;property id=&quot;20300&quot; value=&quot;Slide 4&quot;/&gt;&lt;property id=&quot;20307&quot; value=&quot;261&quot;/&gt;&lt;/object&gt;&lt;object type=&quot;3&quot; unique_id=&quot;10101&quot;&gt;&lt;property id=&quot;20148&quot; value=&quot;5&quot;/&gt;&lt;property id=&quot;20300&quot; value=&quot;Slide 5&quot;/&gt;&lt;property id=&quot;20307&quot; value=&quot;262&quot;/&gt;&lt;/object&gt;&lt;object type=&quot;3&quot; unique_id=&quot;10102&quot;&gt;&lt;property id=&quot;20148&quot; value=&quot;5&quot;/&gt;&lt;property id=&quot;20300&quot; value=&quot;Slide 6&quot;/&gt;&lt;property id=&quot;20307&quot; value=&quot;263&quot;/&gt;&lt;/object&gt;&lt;object type=&quot;3&quot; unique_id=&quot;10103&quot;&gt;&lt;property id=&quot;20148&quot; value=&quot;5&quot;/&gt;&lt;property id=&quot;20300&quot; value=&quot;Slide 7&quot;/&gt;&lt;property id=&quot;20307&quot; value=&quot;264&quot;/&gt;&lt;/object&gt;&lt;object type=&quot;3&quot; unique_id=&quot;10104&quot;&gt;&lt;property id=&quot;20148&quot; value=&quot;5&quot;/&gt;&lt;property id=&quot;20300&quot; value=&quot;Slide 8&quot;/&gt;&lt;property id=&quot;20307&quot; value=&quot;265&quot;/&gt;&lt;/object&gt;&lt;object type=&quot;3&quot; unique_id=&quot;10105&quot;&gt;&lt;property id=&quot;20148&quot; value=&quot;5&quot;/&gt;&lt;property id=&quot;20300&quot; value=&quot;Slide 9&quot;/&gt;&lt;property id=&quot;20307&quot; value=&quot;266&quot;/&gt;&lt;/object&gt;&lt;object type=&quot;3&quot; unique_id=&quot;10106&quot;&gt;&lt;property id=&quot;20148&quot; value=&quot;5&quot;/&gt;&lt;property id=&quot;20300&quot; value=&quot;Slide 10&quot;/&gt;&lt;property id=&quot;20307&quot; value=&quot;267&quot;/&gt;&lt;/object&gt;&lt;object type=&quot;3&quot; unique_id=&quot;10107&quot;&gt;&lt;property id=&quot;20148&quot; value=&quot;5&quot;/&gt;&lt;property id=&quot;20300&quot; value=&quot;Slide 11&quot;/&gt;&lt;property id=&quot;20307&quot; value=&quot;268&quot;/&gt;&lt;/object&gt;&lt;object type=&quot;3&quot; unique_id=&quot;10108&quot;&gt;&lt;property id=&quot;20148&quot; value=&quot;5&quot;/&gt;&lt;property id=&quot;20300&quot; value=&quot;Slide 12&quot;/&gt;&lt;property id=&quot;20307&quot; value=&quot;269&quot;/&gt;&lt;/object&gt;&lt;object type=&quot;3&quot; unique_id=&quot;10109&quot;&gt;&lt;property id=&quot;20148&quot; value=&quot;5&quot;/&gt;&lt;property id=&quot;20300&quot; value=&quot;Slide 13&quot;/&gt;&lt;property id=&quot;20307&quot; value=&quot;270&quot;/&gt;&lt;/object&gt;&lt;object type=&quot;3&quot; unique_id=&quot;10110&quot;&gt;&lt;property id=&quot;20148&quot; value=&quot;5&quot;/&gt;&lt;property id=&quot;20300&quot; value=&quot;Slide 14&quot;/&gt;&lt;property id=&quot;20307&quot; value=&quot;271&quot;/&gt;&lt;/object&gt;&lt;object type=&quot;3&quot; unique_id=&quot;10111&quot;&gt;&lt;property id=&quot;20148&quot; value=&quot;5&quot;/&gt;&lt;property id=&quot;20300&quot; value=&quot;Slide 15&quot;/&gt;&lt;property id=&quot;20307&quot; value=&quot;272&quot;/&gt;&lt;/object&gt;&lt;object type=&quot;3&quot; unique_id=&quot;10112&quot;&gt;&lt;property id=&quot;20148&quot; value=&quot;5&quot;/&gt;&lt;property id=&quot;20300&quot; value=&quot;Slide 16&quot;/&gt;&lt;property id=&quot;20307&quot; value=&quot;273&quot;/&gt;&lt;/object&gt;&lt;object type=&quot;3&quot; unique_id=&quot;10113&quot;&gt;&lt;property id=&quot;20148&quot; value=&quot;5&quot;/&gt;&lt;property id=&quot;20300&quot; value=&quot;Slide 17&quot;/&gt;&lt;property id=&quot;20307&quot; value=&quot;274&quot;/&gt;&lt;/object&gt;&lt;object type=&quot;3&quot; unique_id=&quot;10114&quot;&gt;&lt;property id=&quot;20148&quot; value=&quot;5&quot;/&gt;&lt;property id=&quot;20300&quot; value=&quot;Slide 18&quot;/&gt;&lt;property id=&quot;20307&quot; value=&quot;275&quot;/&gt;&lt;/object&gt;&lt;object type=&quot;3&quot; unique_id=&quot;10115&quot;&gt;&lt;property id=&quot;20148&quot; value=&quot;5&quot;/&gt;&lt;property id=&quot;20300&quot; value=&quot;Slide 19&quot;/&gt;&lt;property id=&quot;20307&quot; value=&quot;276&quot;/&gt;&lt;/object&gt;&lt;object type=&quot;3&quot; unique_id=&quot;10116&quot;&gt;&lt;property id=&quot;20148&quot; value=&quot;5&quot;/&gt;&lt;property id=&quot;20300&quot; value=&quot;Slide 20&quot;/&gt;&lt;property id=&quot;20307&quot; value=&quot;277&quot;/&gt;&lt;/object&gt;&lt;object type=&quot;3&quot; unique_id=&quot;10117&quot;&gt;&lt;property id=&quot;20148&quot; value=&quot;5&quot;/&gt;&lt;property id=&quot;20300&quot; value=&quot;Slide 21&quot;/&gt;&lt;property id=&quot;20307&quot; value=&quot;278&quot;/&gt;&lt;/object&gt;&lt;object type=&quot;3&quot; unique_id=&quot;10118&quot;&gt;&lt;property id=&quot;20148&quot; value=&quot;5&quot;/&gt;&lt;property id=&quot;20300&quot; value=&quot;Slide 22&quot;/&gt;&lt;property id=&quot;20307&quot; value=&quot;279&quot;/&gt;&lt;/object&gt;&lt;object type=&quot;3&quot; unique_id=&quot;10119&quot;&gt;&lt;property id=&quot;20148&quot; value=&quot;5&quot;/&gt;&lt;property id=&quot;20300&quot; value=&quot;Slide 23&quot;/&gt;&lt;property id=&quot;20307&quot; value=&quot;280&quot;/&gt;&lt;/object&gt;&lt;object type=&quot;3&quot; unique_id=&quot;10245&quot;&gt;&lt;property id=&quot;20148&quot; value=&quot;5&quot;/&gt;&lt;property id=&quot;20300&quot; value=&quot;Slide 24&quot;/&gt;&lt;property id=&quot;20307&quot; value=&quot;281&quot;/&gt;&lt;/object&gt;&lt;object type=&quot;3&quot; unique_id=&quot;10246&quot;&gt;&lt;property id=&quot;20148&quot; value=&quot;5&quot;/&gt;&lt;property id=&quot;20300&quot; value=&quot;Slide 25&quot;/&gt;&lt;property id=&quot;20307&quot; value=&quot;282&quot;/&gt;&lt;/object&gt;&lt;object type=&quot;3&quot; unique_id=&quot;10247&quot;&gt;&lt;property id=&quot;20148&quot; value=&quot;5&quot;/&gt;&lt;property id=&quot;20300&quot; value=&quot;Slide 26&quot;/&gt;&lt;property id=&quot;20307&quot; value=&quot;283&quot;/&gt;&lt;/object&gt;&lt;object type=&quot;3&quot; unique_id=&quot;10248&quot;&gt;&lt;property id=&quot;20148&quot; value=&quot;5&quot;/&gt;&lt;property id=&quot;20300&quot; value=&quot;Slide 27&quot;/&gt;&lt;property id=&quot;20307&quot; value=&quot;284&quot;/&gt;&lt;/object&gt;&lt;object type=&quot;3&quot; unique_id=&quot;10249&quot;&gt;&lt;property id=&quot;20148&quot; value=&quot;5&quot;/&gt;&lt;property id=&quot;20300&quot; value=&quot;Slide 28&quot;/&gt;&lt;property id=&quot;20307&quot; value=&quot;285&quot;/&gt;&lt;/object&gt;&lt;object type=&quot;3&quot; unique_id=&quot;10250&quot;&gt;&lt;property id=&quot;20148&quot; value=&quot;5&quot;/&gt;&lt;property id=&quot;20300&quot; value=&quot;Slide 29&quot;/&gt;&lt;property id=&quot;20307&quot; value=&quot;286&quot;/&gt;&lt;/object&gt;&lt;object type=&quot;3&quot; unique_id=&quot;10251&quot;&gt;&lt;property id=&quot;20148&quot; value=&quot;5&quot;/&gt;&lt;property id=&quot;20300&quot; value=&quot;Slide 30&quot;/&gt;&lt;property id=&quot;20307&quot; value=&quot;287&quot;/&gt;&lt;/object&gt;&lt;/object&gt;&lt;object type=&quot;8&quot; unique_id=&quot;100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1945</Words>
  <Application>Microsoft Office PowerPoint</Application>
  <PresentationFormat>On-screen Show (4:3)</PresentationFormat>
  <Paragraphs>199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LAPTOP68</cp:lastModifiedBy>
  <cp:revision>16</cp:revision>
  <dcterms:created xsi:type="dcterms:W3CDTF">2022-09-09T08:44:34Z</dcterms:created>
  <dcterms:modified xsi:type="dcterms:W3CDTF">2022-09-19T01:50:53Z</dcterms:modified>
</cp:coreProperties>
</file>